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modernComment_102_BC9A3E30.xml" ContentType="application/vnd.ms-powerpoint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notesMasterIdLst>
    <p:notesMasterId r:id="rId15"/>
  </p:notesMasterIdLst>
  <p:sldIdLst>
    <p:sldId id="259" r:id="rId6"/>
    <p:sldId id="265" r:id="rId7"/>
    <p:sldId id="262" r:id="rId8"/>
    <p:sldId id="258" r:id="rId9"/>
    <p:sldId id="257" r:id="rId10"/>
    <p:sldId id="264" r:id="rId11"/>
    <p:sldId id="263" r:id="rId12"/>
    <p:sldId id="260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643F60C-7C57-32DB-390A-0CF1687B0C77}" name="Clement Chan" initials="CC" userId="S::cchan@cic-totalcare.com::b06df0ca-d1a4-4e40-b087-703620de8e0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1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F1310E-5DD8-4E1B-A068-7E4EACB63EFA}" v="73" dt="2023-01-03T13:31:30.605"/>
    <p1510:client id="{1BF40792-373C-34E6-B8E2-6720BE8A3524}" v="128" dt="2023-01-03T18:34:43.709"/>
    <p1510:client id="{5103A5AD-4700-5764-A0F6-03EDCF9A3244}" v="121" dt="2022-12-06T15:11:08.976"/>
    <p1510:client id="{70743990-9B0B-A688-7DB1-22808E443427}" v="13" dt="2022-08-15T18:39:00.570"/>
    <p1510:client id="{8B46842C-44F9-1743-ABB5-056C8B4F83EC}" v="6" dt="2022-08-16T14:35:43.371"/>
    <p1510:client id="{A0ED9BE4-9C81-C4E4-99A2-D0CE6506D8A6}" v="12" dt="2023-01-05T21:26:57.845"/>
    <p1510:client id="{A167A129-5C99-F6D3-0EE0-D7F00204B229}" v="3" dt="2023-01-06T15:19:45.180"/>
    <p1510:client id="{C87B42E8-9095-B818-C2A1-D53D11F31F8C}" v="268" dt="2022-08-15T19:40:28.685"/>
    <p1510:client id="{CEEE839A-29FF-6A93-7353-9CB7BEC57CEA}" v="25" dt="2023-01-06T15:22:45.947"/>
    <p1510:client id="{DF1C5B53-3D2B-D717-7D8A-325F7CB3D499}" v="128" dt="2022-08-16T15:13:52.059"/>
    <p1510:client id="{F002CC7B-A064-89EC-FD2E-339319590521}" v="362" dt="2021-08-09T13:55:34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omments/modernComment_102_BC9A3E3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E44178E-93E0-4BEC-AA9C-2B6393BB3C8F}" authorId="{5643F60C-7C57-32DB-390A-0CF1687B0C77}" created="2023-01-06T15:21:00.041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164225072" sldId="258"/>
      <ac:spMk id="122" creationId="{00000000-0000-0000-0000-000000000000}"/>
      <ac:txMk cp="499" len="17">
        <ac:context len="1022" hash="1019627393"/>
      </ac:txMk>
    </ac:txMkLst>
    <p188:pos x="3887568" y="2897425"/>
    <p188:replyLst>
      <p188:reply id="{B1AADB17-2D0D-4EE3-97C1-731C090601C7}" authorId="{5643F60C-7C57-32DB-390A-0CF1687B0C77}" created="2023-01-06T15:22:45.947">
        <p188:txBody>
          <a:bodyPr/>
          <a:lstStyle/>
          <a:p>
            <a:r>
              <a:rPr lang="en-US"/>
              <a:t>[@Diana Reid] should I move it to the last paragraph on the slide?</a:t>
            </a:r>
          </a:p>
        </p188:txBody>
      </p188:reply>
    </p188:replyLst>
    <p188:txBody>
      <a:bodyPr/>
      <a:lstStyle/>
      <a:p>
        <a:r>
          <a:rPr lang="en-US"/>
          <a:t>[@Diana Reid] I am trying to highlight the different kinds of Tutorials.  Can we improve the term "Tutoring Sessions" ? it is not very telling.this is not a program but technical procedure ? right ?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DA7F8-8973-4959-A707-6056B6412CE1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B0F27-98D1-4C8E-9E15-A15E3D681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52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5687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ebb843f1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ebb843f1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5144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ebb843f1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ebb843f1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2927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ebb843f1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ebb843f1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7519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ebb843f1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ebb843f1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1434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9A07-9DEF-4D81-A9A5-B61C90B22DA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7248-32E4-47C0-925E-D77747AE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5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9A07-9DEF-4D81-A9A5-B61C90B22DA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7248-32E4-47C0-925E-D77747AE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5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9A07-9DEF-4D81-A9A5-B61C90B22DA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7248-32E4-47C0-925E-D77747AE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50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110800" y="1382100"/>
            <a:ext cx="11917600" cy="46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❖"/>
              <a:defRPr/>
            </a:lvl1pPr>
            <a:lvl2pPr marL="1219170" lvl="1" indent="-457189">
              <a:spcBef>
                <a:spcPts val="2133"/>
              </a:spcBef>
              <a:spcAft>
                <a:spcPts val="0"/>
              </a:spcAft>
              <a:buSzPts val="1800"/>
              <a:buChar char="➢"/>
              <a:defRPr/>
            </a:lvl2pPr>
            <a:lvl3pPr marL="1828754" lvl="2" indent="-457189">
              <a:spcBef>
                <a:spcPts val="2133"/>
              </a:spcBef>
              <a:spcAft>
                <a:spcPts val="0"/>
              </a:spcAft>
              <a:buSzPts val="1800"/>
              <a:buChar char="■"/>
              <a:defRPr/>
            </a:lvl3pPr>
            <a:lvl4pPr marL="2438339" lvl="3" indent="-457189">
              <a:spcBef>
                <a:spcPts val="2133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>
              <a:spcBef>
                <a:spcPts val="2133"/>
              </a:spcBef>
              <a:spcAft>
                <a:spcPts val="0"/>
              </a:spcAft>
              <a:buSzPts val="1800"/>
              <a:buChar char="◆"/>
              <a:defRPr/>
            </a:lvl5pPr>
            <a:lvl6pPr marL="3657509" lvl="5" indent="-457189">
              <a:spcBef>
                <a:spcPts val="2133"/>
              </a:spcBef>
              <a:spcAft>
                <a:spcPts val="0"/>
              </a:spcAft>
              <a:buSzPts val="1800"/>
              <a:buChar char="➢"/>
              <a:defRPr/>
            </a:lvl6pPr>
            <a:lvl7pPr marL="4267093" lvl="6" indent="-457189">
              <a:spcBef>
                <a:spcPts val="2133"/>
              </a:spcBef>
              <a:spcAft>
                <a:spcPts val="0"/>
              </a:spcAft>
              <a:buSzPts val="1800"/>
              <a:buChar char="■"/>
              <a:defRPr/>
            </a:lvl7pPr>
            <a:lvl8pPr marL="4876678" lvl="7" indent="-457189">
              <a:spcBef>
                <a:spcPts val="2133"/>
              </a:spcBef>
              <a:spcAft>
                <a:spcPts val="0"/>
              </a:spcAft>
              <a:buSzPts val="1800"/>
              <a:buChar char="●"/>
              <a:defRPr/>
            </a:lvl8pPr>
            <a:lvl9pPr marL="5486263" lvl="8" indent="-457189">
              <a:spcBef>
                <a:spcPts val="2133"/>
              </a:spcBef>
              <a:spcAft>
                <a:spcPts val="2133"/>
              </a:spcAft>
              <a:buSzPts val="1800"/>
              <a:buChar char="◆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27" name="Google Shape;27;p4"/>
          <p:cNvSpPr/>
          <p:nvPr/>
        </p:nvSpPr>
        <p:spPr>
          <a:xfrm>
            <a:off x="-17567" y="-31600"/>
            <a:ext cx="12209600" cy="8324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110800" y="390167"/>
            <a:ext cx="9405600" cy="763600"/>
          </a:xfrm>
          <a:prstGeom prst="rect">
            <a:avLst/>
          </a:prstGeom>
          <a:solidFill>
            <a:schemeClr val="accent4"/>
          </a:solidFill>
          <a:effectLst>
            <a:outerShdw dist="66675" dir="18600000" algn="bl" rotWithShape="0">
              <a:schemeClr val="dk2">
                <a:alpha val="81000"/>
              </a:scheme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pic>
        <p:nvPicPr>
          <p:cNvPr id="29" name="Google Shape;29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850460" y="72118"/>
            <a:ext cx="2239939" cy="6249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1929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-150935">
            <a:off x="320465" y="1103708"/>
            <a:ext cx="8028937" cy="3918177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9533" y="5324800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-17567" y="-31600"/>
            <a:ext cx="12209600" cy="8324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850460" y="72118"/>
            <a:ext cx="2239939" cy="62496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319533" y="1103800"/>
            <a:ext cx="8027200" cy="3876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415600" y="1188067"/>
            <a:ext cx="7773200" cy="3602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6933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6948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/>
          <p:nvPr/>
        </p:nvSpPr>
        <p:spPr>
          <a:xfrm>
            <a:off x="688367" y="2317284"/>
            <a:ext cx="10800800" cy="2424000"/>
          </a:xfrm>
          <a:prstGeom prst="wedgeRectCallout">
            <a:avLst>
              <a:gd name="adj1" fmla="val -21327"/>
              <a:gd name="adj2" fmla="val 77666"/>
            </a:avLst>
          </a:prstGeom>
          <a:noFill/>
          <a:ln w="19050" cap="flat" cmpd="sng">
            <a:solidFill>
              <a:schemeClr val="accent4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9" name="Google Shape;19;p3"/>
          <p:cNvSpPr/>
          <p:nvPr/>
        </p:nvSpPr>
        <p:spPr>
          <a:xfrm>
            <a:off x="888400" y="2557567"/>
            <a:ext cx="10397600" cy="1980400"/>
          </a:xfrm>
          <a:prstGeom prst="wedgeRectCallout">
            <a:avLst>
              <a:gd name="adj1" fmla="val -21834"/>
              <a:gd name="adj2" fmla="val 80857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1078033" y="2867800"/>
            <a:ext cx="10050000" cy="14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sp>
        <p:nvSpPr>
          <p:cNvPr id="22" name="Google Shape;22;p3"/>
          <p:cNvSpPr/>
          <p:nvPr/>
        </p:nvSpPr>
        <p:spPr>
          <a:xfrm>
            <a:off x="-17567" y="-31600"/>
            <a:ext cx="12209600" cy="8324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850460" y="72118"/>
            <a:ext cx="2239939" cy="6249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9900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110800" y="1382100"/>
            <a:ext cx="11917600" cy="46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❖"/>
              <a:defRPr/>
            </a:lvl1pPr>
            <a:lvl2pPr marL="1219170" lvl="1" indent="-457189">
              <a:spcBef>
                <a:spcPts val="2133"/>
              </a:spcBef>
              <a:spcAft>
                <a:spcPts val="0"/>
              </a:spcAft>
              <a:buSzPts val="1800"/>
              <a:buChar char="➢"/>
              <a:defRPr/>
            </a:lvl2pPr>
            <a:lvl3pPr marL="1828754" lvl="2" indent="-457189">
              <a:spcBef>
                <a:spcPts val="2133"/>
              </a:spcBef>
              <a:spcAft>
                <a:spcPts val="0"/>
              </a:spcAft>
              <a:buSzPts val="1800"/>
              <a:buChar char="■"/>
              <a:defRPr/>
            </a:lvl3pPr>
            <a:lvl4pPr marL="2438339" lvl="3" indent="-457189">
              <a:spcBef>
                <a:spcPts val="2133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>
              <a:spcBef>
                <a:spcPts val="2133"/>
              </a:spcBef>
              <a:spcAft>
                <a:spcPts val="0"/>
              </a:spcAft>
              <a:buSzPts val="1800"/>
              <a:buChar char="◆"/>
              <a:defRPr/>
            </a:lvl5pPr>
            <a:lvl6pPr marL="3657509" lvl="5" indent="-457189">
              <a:spcBef>
                <a:spcPts val="2133"/>
              </a:spcBef>
              <a:spcAft>
                <a:spcPts val="0"/>
              </a:spcAft>
              <a:buSzPts val="1800"/>
              <a:buChar char="➢"/>
              <a:defRPr/>
            </a:lvl6pPr>
            <a:lvl7pPr marL="4267093" lvl="6" indent="-457189">
              <a:spcBef>
                <a:spcPts val="2133"/>
              </a:spcBef>
              <a:spcAft>
                <a:spcPts val="0"/>
              </a:spcAft>
              <a:buSzPts val="1800"/>
              <a:buChar char="■"/>
              <a:defRPr/>
            </a:lvl7pPr>
            <a:lvl8pPr marL="4876678" lvl="7" indent="-457189">
              <a:spcBef>
                <a:spcPts val="2133"/>
              </a:spcBef>
              <a:spcAft>
                <a:spcPts val="0"/>
              </a:spcAft>
              <a:buSzPts val="1800"/>
              <a:buChar char="●"/>
              <a:defRPr/>
            </a:lvl8pPr>
            <a:lvl9pPr marL="5486263" lvl="8" indent="-457189">
              <a:spcBef>
                <a:spcPts val="2133"/>
              </a:spcBef>
              <a:spcAft>
                <a:spcPts val="2133"/>
              </a:spcAft>
              <a:buSzPts val="1800"/>
              <a:buChar char="◆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sp>
        <p:nvSpPr>
          <p:cNvPr id="27" name="Google Shape;27;p4"/>
          <p:cNvSpPr/>
          <p:nvPr/>
        </p:nvSpPr>
        <p:spPr>
          <a:xfrm>
            <a:off x="-17567" y="-31600"/>
            <a:ext cx="12209600" cy="8324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110800" y="390167"/>
            <a:ext cx="9405600" cy="763600"/>
          </a:xfrm>
          <a:prstGeom prst="rect">
            <a:avLst/>
          </a:prstGeom>
          <a:solidFill>
            <a:schemeClr val="accent4"/>
          </a:solidFill>
          <a:effectLst>
            <a:outerShdw dist="66675" dir="18600000" algn="bl" rotWithShape="0">
              <a:schemeClr val="dk2">
                <a:alpha val="81000"/>
              </a:scheme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pic>
        <p:nvPicPr>
          <p:cNvPr id="29" name="Google Shape;29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850460" y="72118"/>
            <a:ext cx="2239939" cy="6249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3797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110800" y="1390800"/>
            <a:ext cx="5476400" cy="470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❖"/>
              <a:defRPr/>
            </a:lvl1pPr>
            <a:lvl2pPr marL="1219170" lvl="1" indent="-457189" rtl="0">
              <a:spcBef>
                <a:spcPts val="2133"/>
              </a:spcBef>
              <a:spcAft>
                <a:spcPts val="0"/>
              </a:spcAft>
              <a:buSzPts val="1800"/>
              <a:buChar char="➢"/>
              <a:defRPr sz="2400"/>
            </a:lvl2pPr>
            <a:lvl3pPr marL="1828754" lvl="2" indent="-457189" rtl="0">
              <a:spcBef>
                <a:spcPts val="2133"/>
              </a:spcBef>
              <a:spcAft>
                <a:spcPts val="0"/>
              </a:spcAft>
              <a:buSzPts val="1800"/>
              <a:buChar char="■"/>
              <a:defRPr sz="2400"/>
            </a:lvl3pPr>
            <a:lvl4pPr marL="2438339" lvl="3" indent="-457189" rtl="0">
              <a:spcBef>
                <a:spcPts val="2133"/>
              </a:spcBef>
              <a:spcAft>
                <a:spcPts val="0"/>
              </a:spcAft>
              <a:buSzPts val="1800"/>
              <a:buChar char="●"/>
              <a:defRPr sz="2400"/>
            </a:lvl4pPr>
            <a:lvl5pPr marL="3047924" lvl="4" indent="-457189" rtl="0">
              <a:spcBef>
                <a:spcPts val="2133"/>
              </a:spcBef>
              <a:spcAft>
                <a:spcPts val="0"/>
              </a:spcAft>
              <a:buSzPts val="1800"/>
              <a:buChar char="◆"/>
              <a:defRPr sz="2400"/>
            </a:lvl5pPr>
            <a:lvl6pPr marL="3657509" lvl="5" indent="-457189" rtl="0">
              <a:spcBef>
                <a:spcPts val="2133"/>
              </a:spcBef>
              <a:spcAft>
                <a:spcPts val="0"/>
              </a:spcAft>
              <a:buSzPts val="1800"/>
              <a:buChar char="➢"/>
              <a:defRPr sz="2400"/>
            </a:lvl6pPr>
            <a:lvl7pPr marL="4267093" lvl="6" indent="-457189" rtl="0">
              <a:spcBef>
                <a:spcPts val="2133"/>
              </a:spcBef>
              <a:spcAft>
                <a:spcPts val="0"/>
              </a:spcAft>
              <a:buSzPts val="1800"/>
              <a:buChar char="■"/>
              <a:defRPr sz="2400"/>
            </a:lvl7pPr>
            <a:lvl8pPr marL="4876678" lvl="7" indent="-457189" rtl="0">
              <a:spcBef>
                <a:spcPts val="2133"/>
              </a:spcBef>
              <a:spcAft>
                <a:spcPts val="0"/>
              </a:spcAft>
              <a:buSzPts val="1800"/>
              <a:buChar char="●"/>
              <a:defRPr sz="2400"/>
            </a:lvl8pPr>
            <a:lvl9pPr marL="5486263" lvl="8" indent="-457189" rtl="0">
              <a:spcBef>
                <a:spcPts val="2133"/>
              </a:spcBef>
              <a:spcAft>
                <a:spcPts val="2133"/>
              </a:spcAft>
              <a:buSzPts val="1800"/>
              <a:buChar char="◆"/>
              <a:defRPr sz="24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300115" y="1390800"/>
            <a:ext cx="5476400" cy="470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❖"/>
              <a:defRPr/>
            </a:lvl1pPr>
            <a:lvl2pPr marL="1219170" lvl="1" indent="-457189">
              <a:spcBef>
                <a:spcPts val="2133"/>
              </a:spcBef>
              <a:spcAft>
                <a:spcPts val="0"/>
              </a:spcAft>
              <a:buSzPts val="1800"/>
              <a:buChar char="➢"/>
              <a:defRPr sz="2400"/>
            </a:lvl2pPr>
            <a:lvl3pPr marL="1828754" lvl="2" indent="-457189">
              <a:spcBef>
                <a:spcPts val="2133"/>
              </a:spcBef>
              <a:spcAft>
                <a:spcPts val="0"/>
              </a:spcAft>
              <a:buSzPts val="1800"/>
              <a:buChar char="■"/>
              <a:defRPr sz="2400"/>
            </a:lvl3pPr>
            <a:lvl4pPr marL="2438339" lvl="3" indent="-457189">
              <a:spcBef>
                <a:spcPts val="2133"/>
              </a:spcBef>
              <a:spcAft>
                <a:spcPts val="0"/>
              </a:spcAft>
              <a:buSzPts val="1800"/>
              <a:buChar char="●"/>
              <a:defRPr sz="2400"/>
            </a:lvl4pPr>
            <a:lvl5pPr marL="3047924" lvl="4" indent="-457189">
              <a:spcBef>
                <a:spcPts val="2133"/>
              </a:spcBef>
              <a:spcAft>
                <a:spcPts val="0"/>
              </a:spcAft>
              <a:buSzPts val="1800"/>
              <a:buChar char="◆"/>
              <a:defRPr sz="2400"/>
            </a:lvl5pPr>
            <a:lvl6pPr marL="3657509" lvl="5" indent="-457189">
              <a:spcBef>
                <a:spcPts val="2133"/>
              </a:spcBef>
              <a:spcAft>
                <a:spcPts val="0"/>
              </a:spcAft>
              <a:buSzPts val="1800"/>
              <a:buChar char="➢"/>
              <a:defRPr sz="2400"/>
            </a:lvl6pPr>
            <a:lvl7pPr marL="4267093" lvl="6" indent="-457189">
              <a:spcBef>
                <a:spcPts val="2133"/>
              </a:spcBef>
              <a:spcAft>
                <a:spcPts val="0"/>
              </a:spcAft>
              <a:buSzPts val="1800"/>
              <a:buChar char="■"/>
              <a:defRPr sz="2400"/>
            </a:lvl7pPr>
            <a:lvl8pPr marL="4876678" lvl="7" indent="-457189">
              <a:spcBef>
                <a:spcPts val="2133"/>
              </a:spcBef>
              <a:spcAft>
                <a:spcPts val="0"/>
              </a:spcAft>
              <a:buSzPts val="1800"/>
              <a:buChar char="●"/>
              <a:defRPr sz="2400"/>
            </a:lvl8pPr>
            <a:lvl9pPr marL="5486263" lvl="8" indent="-457189">
              <a:spcBef>
                <a:spcPts val="2133"/>
              </a:spcBef>
              <a:spcAft>
                <a:spcPts val="2133"/>
              </a:spcAft>
              <a:buSzPts val="1800"/>
              <a:buChar char="◆"/>
              <a:defRPr sz="24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sp>
        <p:nvSpPr>
          <p:cNvPr id="34" name="Google Shape;34;p5"/>
          <p:cNvSpPr/>
          <p:nvPr/>
        </p:nvSpPr>
        <p:spPr>
          <a:xfrm>
            <a:off x="-17567" y="-31600"/>
            <a:ext cx="12209600" cy="8324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35" name="Google Shape;35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850460" y="72118"/>
            <a:ext cx="2239939" cy="624967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110800" y="390167"/>
            <a:ext cx="9405600" cy="763600"/>
          </a:xfrm>
          <a:prstGeom prst="rect">
            <a:avLst/>
          </a:prstGeom>
          <a:solidFill>
            <a:schemeClr val="accent4"/>
          </a:solidFill>
          <a:effectLst>
            <a:outerShdw dist="66675" dir="18600000" algn="bl" rotWithShape="0">
              <a:schemeClr val="dk2">
                <a:alpha val="81000"/>
              </a:scheme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87153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sp>
        <p:nvSpPr>
          <p:cNvPr id="39" name="Google Shape;39;p6"/>
          <p:cNvSpPr/>
          <p:nvPr/>
        </p:nvSpPr>
        <p:spPr>
          <a:xfrm>
            <a:off x="-17567" y="-31600"/>
            <a:ext cx="12209600" cy="8324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40" name="Google Shape;40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850460" y="72118"/>
            <a:ext cx="2239939" cy="624967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110800" y="390167"/>
            <a:ext cx="9405600" cy="763600"/>
          </a:xfrm>
          <a:prstGeom prst="rect">
            <a:avLst/>
          </a:prstGeom>
          <a:solidFill>
            <a:schemeClr val="accent4"/>
          </a:solidFill>
          <a:effectLst>
            <a:outerShdw dist="66675" dir="18600000" algn="bl" rotWithShape="0">
              <a:schemeClr val="dk2">
                <a:alpha val="81000"/>
              </a:scheme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0239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110800" y="1852800"/>
            <a:ext cx="47532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❖"/>
              <a:defRPr sz="1867"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➢"/>
              <a:defRPr sz="1867"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 sz="1867"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◆"/>
              <a:defRPr sz="1867"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➢"/>
              <a:defRPr sz="1867"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 sz="1867"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 sz="1867"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◆"/>
              <a:defRPr sz="1867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sp>
        <p:nvSpPr>
          <p:cNvPr id="45" name="Google Shape;45;p7"/>
          <p:cNvSpPr/>
          <p:nvPr/>
        </p:nvSpPr>
        <p:spPr>
          <a:xfrm>
            <a:off x="-17567" y="-31600"/>
            <a:ext cx="12209600" cy="8324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46" name="Google Shape;46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850460" y="72118"/>
            <a:ext cx="2239939" cy="624967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110800" y="390167"/>
            <a:ext cx="4753200" cy="1462800"/>
          </a:xfrm>
          <a:prstGeom prst="rect">
            <a:avLst/>
          </a:prstGeom>
          <a:solidFill>
            <a:schemeClr val="accent4"/>
          </a:solidFill>
          <a:effectLst>
            <a:outerShdw dist="66675" dir="18600000" algn="bl" rotWithShape="0">
              <a:schemeClr val="dk2">
                <a:alpha val="81000"/>
              </a:scheme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57058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/>
          <p:nvPr/>
        </p:nvSpPr>
        <p:spPr>
          <a:xfrm>
            <a:off x="290400" y="1698767"/>
            <a:ext cx="9369600" cy="3554400"/>
          </a:xfrm>
          <a:prstGeom prst="bevel">
            <a:avLst>
              <a:gd name="adj" fmla="val 7719"/>
            </a:avLst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653667" y="2030833"/>
            <a:ext cx="8490400" cy="28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None/>
              <a:defRPr sz="64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sp>
        <p:nvSpPr>
          <p:cNvPr id="52" name="Google Shape;52;p8"/>
          <p:cNvSpPr/>
          <p:nvPr/>
        </p:nvSpPr>
        <p:spPr>
          <a:xfrm>
            <a:off x="-17567" y="-31600"/>
            <a:ext cx="12209600" cy="8324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53" name="Google Shape;53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850460" y="72118"/>
            <a:ext cx="2239939" cy="6249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9561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9A07-9DEF-4D81-A9A5-B61C90B22DA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7248-32E4-47C0-925E-D77747AE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915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354000" y="900084"/>
            <a:ext cx="5393600" cy="2720400"/>
          </a:xfrm>
          <a:prstGeom prst="rect">
            <a:avLst/>
          </a:prstGeom>
          <a:solidFill>
            <a:schemeClr val="accent4"/>
          </a:solidFill>
          <a:effectLst>
            <a:outerShdw dist="95250" dir="2700000" algn="bl" rotWithShape="0">
              <a:schemeClr val="dk2">
                <a:alpha val="90000"/>
              </a:scheme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56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6224500" y="991633"/>
            <a:ext cx="5477200" cy="49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❖"/>
              <a:defRPr/>
            </a:lvl1pPr>
            <a:lvl2pPr marL="1219170" lvl="1" indent="-457189">
              <a:spcBef>
                <a:spcPts val="2133"/>
              </a:spcBef>
              <a:spcAft>
                <a:spcPts val="0"/>
              </a:spcAft>
              <a:buSzPts val="1800"/>
              <a:buChar char="➢"/>
              <a:defRPr/>
            </a:lvl2pPr>
            <a:lvl3pPr marL="1828754" lvl="2" indent="-457189">
              <a:spcBef>
                <a:spcPts val="2133"/>
              </a:spcBef>
              <a:spcAft>
                <a:spcPts val="0"/>
              </a:spcAft>
              <a:buSzPts val="1800"/>
              <a:buChar char="■"/>
              <a:defRPr/>
            </a:lvl3pPr>
            <a:lvl4pPr marL="2438339" lvl="3" indent="-457189">
              <a:spcBef>
                <a:spcPts val="2133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>
              <a:spcBef>
                <a:spcPts val="2133"/>
              </a:spcBef>
              <a:spcAft>
                <a:spcPts val="0"/>
              </a:spcAft>
              <a:buSzPts val="1800"/>
              <a:buChar char="◆"/>
              <a:defRPr/>
            </a:lvl5pPr>
            <a:lvl6pPr marL="3657509" lvl="5" indent="-457189">
              <a:spcBef>
                <a:spcPts val="2133"/>
              </a:spcBef>
              <a:spcAft>
                <a:spcPts val="0"/>
              </a:spcAft>
              <a:buSzPts val="1800"/>
              <a:buChar char="➢"/>
              <a:defRPr/>
            </a:lvl6pPr>
            <a:lvl7pPr marL="4267093" lvl="6" indent="-457189">
              <a:spcBef>
                <a:spcPts val="2133"/>
              </a:spcBef>
              <a:spcAft>
                <a:spcPts val="0"/>
              </a:spcAft>
              <a:buSzPts val="1800"/>
              <a:buChar char="■"/>
              <a:defRPr/>
            </a:lvl7pPr>
            <a:lvl8pPr marL="4876678" lvl="7" indent="-457189">
              <a:spcBef>
                <a:spcPts val="2133"/>
              </a:spcBef>
              <a:spcAft>
                <a:spcPts val="0"/>
              </a:spcAft>
              <a:buSzPts val="1800"/>
              <a:buChar char="●"/>
              <a:defRPr/>
            </a:lvl8pPr>
            <a:lvl9pPr marL="5486263" lvl="8" indent="-457189">
              <a:spcBef>
                <a:spcPts val="2133"/>
              </a:spcBef>
              <a:spcAft>
                <a:spcPts val="2133"/>
              </a:spcAft>
              <a:buSzPts val="1800"/>
              <a:buChar char="◆"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sp>
        <p:nvSpPr>
          <p:cNvPr id="60" name="Google Shape;60;p9"/>
          <p:cNvSpPr/>
          <p:nvPr/>
        </p:nvSpPr>
        <p:spPr>
          <a:xfrm>
            <a:off x="-17567" y="-31600"/>
            <a:ext cx="12209600" cy="8324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61" name="Google Shape;61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850460" y="72118"/>
            <a:ext cx="2239939" cy="6249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24810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  <a:solidFill>
            <a:schemeClr val="accent4"/>
          </a:solidFill>
          <a:effectLst>
            <a:outerShdw dist="57150" dir="8940000" algn="bl" rotWithShape="0">
              <a:schemeClr val="dk2">
                <a:alpha val="9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sp>
        <p:nvSpPr>
          <p:cNvPr id="65" name="Google Shape;65;p10"/>
          <p:cNvSpPr/>
          <p:nvPr/>
        </p:nvSpPr>
        <p:spPr>
          <a:xfrm>
            <a:off x="-17567" y="-31600"/>
            <a:ext cx="12209600" cy="8324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66" name="Google Shape;66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850460" y="72118"/>
            <a:ext cx="2239939" cy="6249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9275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 hasCustomPrompt="1"/>
          </p:nvPr>
        </p:nvSpPr>
        <p:spPr>
          <a:xfrm>
            <a:off x="2996833" y="1514033"/>
            <a:ext cx="6180800" cy="2618000"/>
          </a:xfrm>
          <a:prstGeom prst="rect">
            <a:avLst/>
          </a:prstGeom>
          <a:ln w="28575" cap="flat" cmpd="sng">
            <a:solidFill>
              <a:schemeClr val="accent4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2996833" y="4202967"/>
            <a:ext cx="6180800" cy="2539600"/>
          </a:xfrm>
          <a:prstGeom prst="rect">
            <a:avLst/>
          </a:prstGeom>
          <a:solidFill>
            <a:schemeClr val="lt2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❖"/>
              <a:defRPr/>
            </a:lvl1pPr>
            <a:lvl2pPr marL="1219170" lvl="1" indent="-457189" algn="ctr">
              <a:spcBef>
                <a:spcPts val="2133"/>
              </a:spcBef>
              <a:spcAft>
                <a:spcPts val="0"/>
              </a:spcAft>
              <a:buSzPts val="1800"/>
              <a:buChar char="➢"/>
              <a:defRPr/>
            </a:lvl2pPr>
            <a:lvl3pPr marL="1828754" lvl="2" indent="-457189" algn="ctr">
              <a:spcBef>
                <a:spcPts val="2133"/>
              </a:spcBef>
              <a:spcAft>
                <a:spcPts val="0"/>
              </a:spcAft>
              <a:buSzPts val="1800"/>
              <a:buChar char="■"/>
              <a:defRPr/>
            </a:lvl3pPr>
            <a:lvl4pPr marL="2438339" lvl="3" indent="-457189" algn="ctr">
              <a:spcBef>
                <a:spcPts val="2133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 algn="ctr">
              <a:spcBef>
                <a:spcPts val="2133"/>
              </a:spcBef>
              <a:spcAft>
                <a:spcPts val="0"/>
              </a:spcAft>
              <a:buSzPts val="1800"/>
              <a:buChar char="◆"/>
              <a:defRPr/>
            </a:lvl5pPr>
            <a:lvl6pPr marL="3657509" lvl="5" indent="-457189" algn="ctr">
              <a:spcBef>
                <a:spcPts val="2133"/>
              </a:spcBef>
              <a:spcAft>
                <a:spcPts val="0"/>
              </a:spcAft>
              <a:buSzPts val="1800"/>
              <a:buChar char="➢"/>
              <a:defRPr/>
            </a:lvl6pPr>
            <a:lvl7pPr marL="4267093" lvl="6" indent="-457189" algn="ctr">
              <a:spcBef>
                <a:spcPts val="2133"/>
              </a:spcBef>
              <a:spcAft>
                <a:spcPts val="0"/>
              </a:spcAft>
              <a:buSzPts val="1800"/>
              <a:buChar char="■"/>
              <a:defRPr/>
            </a:lvl7pPr>
            <a:lvl8pPr marL="4876678" lvl="7" indent="-457189" algn="ctr">
              <a:spcBef>
                <a:spcPts val="2133"/>
              </a:spcBef>
              <a:spcAft>
                <a:spcPts val="0"/>
              </a:spcAft>
              <a:buSzPts val="1800"/>
              <a:buChar char="●"/>
              <a:defRPr/>
            </a:lvl8pPr>
            <a:lvl9pPr marL="5486263" lvl="8" indent="-457189" algn="ctr">
              <a:spcBef>
                <a:spcPts val="2133"/>
              </a:spcBef>
              <a:spcAft>
                <a:spcPts val="2133"/>
              </a:spcAft>
              <a:buSzPts val="1800"/>
              <a:buChar char="◆"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sp>
        <p:nvSpPr>
          <p:cNvPr id="71" name="Google Shape;71;p11"/>
          <p:cNvSpPr/>
          <p:nvPr/>
        </p:nvSpPr>
        <p:spPr>
          <a:xfrm>
            <a:off x="-17567" y="-31600"/>
            <a:ext cx="12209600" cy="8324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72" name="Google Shape;72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850460" y="72118"/>
            <a:ext cx="2239939" cy="6249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4775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39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9A07-9DEF-4D81-A9A5-B61C90B22DA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7248-32E4-47C0-925E-D77747AE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0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9A07-9DEF-4D81-A9A5-B61C90B22DA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7248-32E4-47C0-925E-D77747AE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2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9A07-9DEF-4D81-A9A5-B61C90B22DA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7248-32E4-47C0-925E-D77747AE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0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9A07-9DEF-4D81-A9A5-B61C90B22DA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7248-32E4-47C0-925E-D77747AE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2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9A07-9DEF-4D81-A9A5-B61C90B22DA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7248-32E4-47C0-925E-D77747AE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6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9A07-9DEF-4D81-A9A5-B61C90B22DA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7248-32E4-47C0-925E-D77747AE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9A07-9DEF-4D81-A9A5-B61C90B22DA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7248-32E4-47C0-925E-D77747AE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9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59A07-9DEF-4D81-A9A5-B61C90B22DA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77248-32E4-47C0-925E-D77747AE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1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800" y="7965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nconsolata"/>
              <a:buNone/>
              <a:defRPr sz="2800" b="1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nconsolata"/>
              <a:buNone/>
              <a:defRPr sz="2800" b="1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nconsolata"/>
              <a:buNone/>
              <a:defRPr sz="2800" b="1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nconsolata"/>
              <a:buNone/>
              <a:defRPr sz="2800" b="1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nconsolata"/>
              <a:buNone/>
              <a:defRPr sz="2800" b="1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nconsolata"/>
              <a:buNone/>
              <a:defRPr sz="2800" b="1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nconsolata"/>
              <a:buNone/>
              <a:defRPr sz="2800" b="1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nconsolata"/>
              <a:buNone/>
              <a:defRPr sz="2800" b="1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37200" y="1560167"/>
            <a:ext cx="11917600" cy="46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oppins"/>
              <a:buChar char="❖"/>
              <a:defRPr sz="1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oppins"/>
              <a:buChar char="➢"/>
              <a:defRPr sz="1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oppins"/>
              <a:buChar char="■"/>
              <a:defRPr sz="1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oppins"/>
              <a:buChar char="●"/>
              <a:defRPr sz="1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oppins"/>
              <a:buChar char="◆"/>
              <a:defRPr sz="1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oppins"/>
              <a:buChar char="➢"/>
              <a:defRPr sz="1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oppins"/>
              <a:buChar char="■"/>
              <a:defRPr sz="1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oppins"/>
              <a:buChar char="●"/>
              <a:defRPr sz="1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429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Poppins"/>
              <a:buChar char="◆"/>
              <a:defRPr sz="1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>
                <a:solidFill>
                  <a:srgbClr val="595959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352567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2_BC9A3E3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cic-totalcare.com/course/view.php?id=53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zjames@cic-totalcare.com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ctrTitle"/>
          </p:nvPr>
        </p:nvSpPr>
        <p:spPr>
          <a:xfrm>
            <a:off x="415600" y="1188067"/>
            <a:ext cx="7773200" cy="36028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/>
              <a:t>Tutoring and Academic Support</a:t>
            </a:r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ubTitle" idx="1"/>
          </p:nvPr>
        </p:nvSpPr>
        <p:spPr>
          <a:xfrm>
            <a:off x="319533" y="5324800"/>
            <a:ext cx="11360800" cy="105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n-US" sz="3700" i="1">
                <a:latin typeface="Fairwater Script"/>
              </a:rPr>
              <a:t>Why Wait ? Sign up Today!</a:t>
            </a:r>
          </a:p>
        </p:txBody>
      </p:sp>
    </p:spTree>
    <p:extLst>
      <p:ext uri="{BB962C8B-B14F-4D97-AF65-F5344CB8AC3E}">
        <p14:creationId xmlns:p14="http://schemas.microsoft.com/office/powerpoint/2010/main" val="85359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19C5E-53CE-1EAB-C584-01ABD6C87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000" y="900084"/>
            <a:ext cx="5393600" cy="3568664"/>
          </a:xfrm>
        </p:spPr>
        <p:txBody>
          <a:bodyPr/>
          <a:lstStyle/>
          <a:p>
            <a:r>
              <a:rPr lang="en-US"/>
              <a:t>When will Tutoring start 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3A40AA-7089-5C15-958B-A07BBF583712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608965" indent="-456565"/>
            <a:endParaRPr lang="en-US" sz="2400">
              <a:solidFill>
                <a:schemeClr val="tx1"/>
              </a:solidFill>
            </a:endParaRPr>
          </a:p>
          <a:p>
            <a:pPr marL="608965" indent="-456565">
              <a:lnSpc>
                <a:spcPct val="114999"/>
              </a:lnSpc>
            </a:pPr>
            <a:r>
              <a:rPr lang="en-US" sz="2400">
                <a:solidFill>
                  <a:schemeClr val="tx1"/>
                </a:solidFill>
              </a:rPr>
              <a:t>English tutoring begins Monday January 9th</a:t>
            </a:r>
            <a:endParaRPr lang="en-US">
              <a:solidFill>
                <a:schemeClr val="tx1"/>
              </a:solidFill>
            </a:endParaRPr>
          </a:p>
          <a:p>
            <a:pPr marL="608965" indent="-456565">
              <a:lnSpc>
                <a:spcPct val="114999"/>
              </a:lnSpc>
            </a:pPr>
            <a:endParaRPr lang="en-US" sz="2400">
              <a:solidFill>
                <a:schemeClr val="tx1"/>
              </a:solidFill>
            </a:endParaRPr>
          </a:p>
          <a:p>
            <a:pPr marL="608965" indent="-456565">
              <a:lnSpc>
                <a:spcPct val="114999"/>
              </a:lnSpc>
            </a:pPr>
            <a:r>
              <a:rPr lang="en-US" sz="2400">
                <a:solidFill>
                  <a:schemeClr val="tx1"/>
                </a:solidFill>
              </a:rPr>
              <a:t>All other subjects begin Monday January 16th</a:t>
            </a:r>
          </a:p>
          <a:p>
            <a:pPr marL="608965" indent="-456565">
              <a:lnSpc>
                <a:spcPct val="114999"/>
              </a:lnSpc>
            </a:pPr>
            <a:endParaRPr lang="en-US" sz="2400">
              <a:solidFill>
                <a:schemeClr val="tx1"/>
              </a:solidFill>
            </a:endParaRPr>
          </a:p>
          <a:p>
            <a:pPr marL="608965" indent="-456565">
              <a:lnSpc>
                <a:spcPct val="114999"/>
              </a:lnSpc>
            </a:pPr>
            <a:r>
              <a:rPr lang="en-US" sz="2400">
                <a:solidFill>
                  <a:schemeClr val="tx1"/>
                </a:solidFill>
              </a:rPr>
              <a:t>Teacher academic support time will start Monday January 16th</a:t>
            </a:r>
          </a:p>
        </p:txBody>
      </p:sp>
    </p:spTree>
    <p:extLst>
      <p:ext uri="{BB962C8B-B14F-4D97-AF65-F5344CB8AC3E}">
        <p14:creationId xmlns:p14="http://schemas.microsoft.com/office/powerpoint/2010/main" val="620978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body" idx="1"/>
          </p:nvPr>
        </p:nvSpPr>
        <p:spPr>
          <a:xfrm>
            <a:off x="110800" y="1153768"/>
            <a:ext cx="11917600" cy="584444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694055" indent="-457200">
              <a:spcBef>
                <a:spcPts val="1067"/>
              </a:spcBef>
            </a:pPr>
            <a:r>
              <a:rPr lang="en-US" sz="3600" b="1">
                <a:solidFill>
                  <a:srgbClr val="89191C"/>
                </a:solidFill>
              </a:rPr>
              <a:t>Mrs. Crystal Auger, </a:t>
            </a: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</a:rPr>
              <a:t>Tutoring Coordinator </a:t>
            </a:r>
            <a:b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80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marL="846455" lvl="1" indent="0">
              <a:spcBef>
                <a:spcPts val="1067"/>
              </a:spcBef>
              <a:buNone/>
            </a:pP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Ms. Bonita - English (in-person in the Tutoring Centre)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marL="846455" lvl="1" indent="0">
              <a:spcBef>
                <a:spcPts val="1067"/>
              </a:spcBef>
              <a:buNone/>
            </a:pP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Ms. Jeanne- English/Social Studies/EAP (in-person in the Tutoring Centre)</a:t>
            </a:r>
          </a:p>
          <a:p>
            <a:pPr marL="846455" lvl="1" indent="0">
              <a:spcBef>
                <a:spcPts val="1067"/>
              </a:spcBef>
              <a:buNone/>
            </a:pP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Ms. Janelle - English/Social Studies (zoom)</a:t>
            </a:r>
          </a:p>
          <a:p>
            <a:pPr marL="846455" lvl="1" indent="0">
              <a:spcBef>
                <a:spcPts val="1067"/>
              </a:spcBef>
              <a:buNone/>
            </a:pP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Mr. Austin – Physics, Chemistry, Biology (zoom)</a:t>
            </a:r>
          </a:p>
          <a:p>
            <a:pPr marL="846455" lvl="1" indent="0">
              <a:spcBef>
                <a:spcPts val="1067"/>
              </a:spcBef>
              <a:buNone/>
            </a:pP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Mr. Yushan- Physics, Chemistry, Biology (zoom)</a:t>
            </a:r>
          </a:p>
          <a:p>
            <a:pPr marL="846455" lvl="1" indent="0">
              <a:spcBef>
                <a:spcPts val="1067"/>
              </a:spcBef>
              <a:buNone/>
            </a:pP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Mr. Asif- Chemistry, Biology (zoom)</a:t>
            </a:r>
          </a:p>
          <a:p>
            <a:pPr marL="846455" lvl="1" indent="0">
              <a:spcBef>
                <a:spcPts val="1067"/>
              </a:spcBef>
              <a:buNone/>
            </a:pP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Mr. Huaying Li – Math (zoom)</a:t>
            </a:r>
          </a:p>
          <a:p>
            <a:pPr marL="1303655" lvl="1" indent="-457200">
              <a:spcBef>
                <a:spcPts val="1067"/>
              </a:spcBef>
            </a:pPr>
            <a:endParaRPr lang="en-US" sz="280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marL="846455" lvl="1" indent="0">
              <a:spcBef>
                <a:spcPts val="1067"/>
              </a:spcBef>
              <a:buNone/>
            </a:pPr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</p:txBody>
      </p:sp>
      <p:sp>
        <p:nvSpPr>
          <p:cNvPr id="123" name="Google Shape;123;p20"/>
          <p:cNvSpPr txBox="1">
            <a:spLocks noGrp="1"/>
          </p:cNvSpPr>
          <p:nvPr>
            <p:ph type="title"/>
          </p:nvPr>
        </p:nvSpPr>
        <p:spPr>
          <a:xfrm>
            <a:off x="110800" y="390167"/>
            <a:ext cx="9689099" cy="763600"/>
          </a:xfrm>
          <a:prstGeom prst="rect">
            <a:avLst/>
          </a:prstGeom>
          <a:solidFill>
            <a:srgbClr val="89191C"/>
          </a:solidFill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CA" sz="4000">
                <a:solidFill>
                  <a:schemeClr val="lt1"/>
                </a:solidFill>
                <a:latin typeface="Georgia" panose="02040502050405020303" pitchFamily="18" charset="0"/>
                <a:ea typeface="Calibri"/>
                <a:cs typeface="Calibri"/>
                <a:sym typeface="Calibri"/>
              </a:rPr>
              <a:t>The Tutors</a:t>
            </a:r>
            <a:endParaRPr lang="en-CA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9225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body" idx="1"/>
          </p:nvPr>
        </p:nvSpPr>
        <p:spPr>
          <a:xfrm>
            <a:off x="110800" y="1033986"/>
            <a:ext cx="11917600" cy="584444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694055" indent="-457200">
              <a:spcBef>
                <a:spcPts val="1067"/>
              </a:spcBef>
            </a:pPr>
            <a:r>
              <a:rPr lang="en-US" b="1">
                <a:solidFill>
                  <a:srgbClr val="89191C"/>
                </a:solidFill>
              </a:rPr>
              <a:t>TEACHER academic support</a:t>
            </a:r>
            <a:endParaRPr lang="en-US">
              <a:cs typeface="Calibri" panose="020F0502020204030204"/>
            </a:endParaRPr>
          </a:p>
          <a:p>
            <a:pPr marL="1303655" lvl="1" indent="-457200">
              <a:spcBef>
                <a:spcPts val="1067"/>
              </a:spcBef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Provided by your class teachers during their posted available times. Great for course specific questions, questions about instructions and assignments, or for teacher specific questions.</a:t>
            </a: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/>
              <a:cs typeface="Calibri" panose="020F0502020204030204"/>
            </a:endParaRPr>
          </a:p>
          <a:p>
            <a:pPr marL="694055" indent="-457200">
              <a:spcBef>
                <a:spcPts val="1067"/>
              </a:spcBef>
            </a:pPr>
            <a:r>
              <a:rPr lang="en-US" b="1">
                <a:solidFill>
                  <a:srgbClr val="89191C"/>
                </a:solidFill>
              </a:rPr>
              <a:t>TUTOR academic support</a:t>
            </a:r>
            <a:endParaRPr lang="en-US" b="1">
              <a:solidFill>
                <a:srgbClr val="89191C"/>
              </a:solidFill>
              <a:ea typeface="Calibri" panose="020F0502020204030204"/>
              <a:cs typeface="Calibri" panose="020F0502020204030204"/>
            </a:endParaRPr>
          </a:p>
          <a:p>
            <a:pPr marL="1303655" lvl="1" indent="-457200">
              <a:spcBef>
                <a:spcPts val="1067"/>
              </a:spcBef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On-going weekly </a:t>
            </a:r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mandatory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 tutoring for students who are struggling in their course(s). Takes place with a CIC hired tutor. May be requested by teachers, vice-principal, guidance or liaison. Students see the same tutor up to twice a week to get one on one support.</a:t>
            </a: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/>
              <a:cs typeface="Calibri" panose="020F0502020204030204"/>
            </a:endParaRPr>
          </a:p>
          <a:p>
            <a:pPr marL="694055" indent="-457200">
              <a:spcBef>
                <a:spcPts val="1067"/>
              </a:spcBef>
            </a:pPr>
            <a:r>
              <a:rPr lang="en-US" b="1">
                <a:solidFill>
                  <a:srgbClr val="89191C"/>
                </a:solidFill>
              </a:rPr>
              <a:t>TUTORING SESSIONS</a:t>
            </a:r>
            <a:endParaRPr lang="en-US" b="1">
              <a:solidFill>
                <a:srgbClr val="89191C"/>
              </a:solidFill>
              <a:ea typeface="Calibri" panose="020F0502020204030204"/>
              <a:cs typeface="Calibri" panose="020F0502020204030204"/>
            </a:endParaRPr>
          </a:p>
          <a:p>
            <a:pPr marL="1303655" lvl="1" indent="-457200">
              <a:spcBef>
                <a:spcPts val="1067"/>
              </a:spcBef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One-time tutoring session with a CIC hired tutor. Students can apply for appointments on Moodle and will be booked into the tutor's schedule. Student must re-apply for every appointment Great for essay editing, reviewing course content and going over difficult concepts. Also great for practicing skills learned in class.</a:t>
            </a: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Calibri"/>
            </a:endParaRPr>
          </a:p>
          <a:p>
            <a:pPr marL="694055" indent="-457200">
              <a:spcBef>
                <a:spcPts val="1067"/>
              </a:spcBef>
            </a:pPr>
            <a:r>
              <a:rPr lang="en-US" b="1">
                <a:solidFill>
                  <a:srgbClr val="89191C"/>
                </a:solidFill>
              </a:rPr>
              <a:t>PEER tutoring</a:t>
            </a:r>
            <a:endParaRPr lang="en-US" b="1">
              <a:solidFill>
                <a:srgbClr val="89191C"/>
              </a:solidFill>
              <a:ea typeface="Calibri" panose="020F0502020204030204"/>
              <a:cs typeface="Calibri" panose="020F0502020204030204"/>
            </a:endParaRPr>
          </a:p>
          <a:p>
            <a:pPr marL="1303655" lvl="1" indent="-457200">
              <a:spcBef>
                <a:spcPts val="1067"/>
              </a:spcBef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Tutoring conducted by other students who are either taking the course or have already completed it and are strong students. Great if you need first language assistance.</a:t>
            </a: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123" name="Google Shape;123;p20"/>
          <p:cNvSpPr txBox="1">
            <a:spLocks noGrp="1"/>
          </p:cNvSpPr>
          <p:nvPr>
            <p:ph type="title"/>
          </p:nvPr>
        </p:nvSpPr>
        <p:spPr>
          <a:xfrm>
            <a:off x="110800" y="390167"/>
            <a:ext cx="9689099" cy="763600"/>
          </a:xfrm>
          <a:prstGeom prst="rect">
            <a:avLst/>
          </a:prstGeom>
          <a:solidFill>
            <a:srgbClr val="89191C"/>
          </a:solidFill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CA" sz="4000">
                <a:solidFill>
                  <a:schemeClr val="lt1"/>
                </a:solidFill>
                <a:latin typeface="Georgia" panose="02040502050405020303" pitchFamily="18" charset="0"/>
                <a:ea typeface="Calibri"/>
                <a:cs typeface="Calibri"/>
                <a:sym typeface="Calibri"/>
              </a:rPr>
              <a:t>Programs Offered at CIC</a:t>
            </a:r>
            <a:endParaRPr lang="en-CA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422507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body" idx="1"/>
          </p:nvPr>
        </p:nvSpPr>
        <p:spPr>
          <a:xfrm>
            <a:off x="110799" y="883310"/>
            <a:ext cx="11879431" cy="578794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236855" indent="0" algn="ctr">
              <a:spcBef>
                <a:spcPts val="1067"/>
              </a:spcBef>
              <a:buNone/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Poppins"/>
                <a:sym typeface="Calibri"/>
              </a:rPr>
              <a:t>All Sign up forms are available on the Academic Support &amp; Tutoring Moodle Page: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cs typeface="Poppins"/>
            </a:endParaRPr>
          </a:p>
          <a:p>
            <a:pPr marL="236855" indent="0" algn="ctr">
              <a:spcBef>
                <a:spcPts val="1067"/>
              </a:spcBef>
              <a:buNone/>
            </a:pPr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Poppins"/>
                <a:sym typeface="Calibri"/>
              </a:rPr>
              <a:t>Link: </a:t>
            </a:r>
            <a:r>
              <a:rPr lang="en-US" sz="2000">
                <a:ea typeface="+mn-lt"/>
                <a:cs typeface="+mn-lt"/>
                <a:sym typeface="Calibri"/>
                <a:hlinkClick r:id="rId3"/>
              </a:rPr>
              <a:t>https://moodle.cic-totalcare.com/course/view.php?id=534</a:t>
            </a:r>
            <a:endParaRPr lang="en-US" sz="2000" b="1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Poppins"/>
            </a:endParaRPr>
          </a:p>
          <a:p>
            <a:pPr marL="236855" indent="0" algn="ctr">
              <a:spcBef>
                <a:spcPts val="1067"/>
              </a:spcBef>
              <a:buNone/>
            </a:pPr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Poppins"/>
                <a:sym typeface="Calibri"/>
              </a:rPr>
              <a:t>Enrolment Key: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Poppins"/>
                <a:sym typeface="Calibri"/>
              </a:rPr>
              <a:t>tutoring</a:t>
            </a: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Poppins"/>
            </a:endParaRPr>
          </a:p>
          <a:p>
            <a:pPr marL="579755" indent="-342900">
              <a:spcBef>
                <a:spcPts val="1067"/>
              </a:spcBef>
            </a:pPr>
            <a:r>
              <a:rPr lang="en-US" sz="2400" b="1">
                <a:solidFill>
                  <a:srgbClr val="89191C"/>
                </a:solidFill>
                <a:ea typeface="Calibri"/>
                <a:cs typeface="Poppins"/>
                <a:sym typeface="Calibri"/>
              </a:rPr>
              <a:t>Peer Tutoring: </a:t>
            </a:r>
            <a:endParaRPr lang="en-US" sz="2400" b="1">
              <a:solidFill>
                <a:srgbClr val="89191C"/>
              </a:solidFill>
              <a:ea typeface="Calibri"/>
              <a:cs typeface="Poppins" panose="020B0604020202020204" charset="0"/>
              <a:sym typeface="Calibri"/>
            </a:endParaRPr>
          </a:p>
          <a:p>
            <a:pPr marL="579755" indent="-342900">
              <a:spcBef>
                <a:spcPts val="1067"/>
              </a:spcBef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Poppins"/>
                <a:sym typeface="Calibri"/>
              </a:rPr>
              <a:t>If you want to be a peer tutor or you would like to receive peer tutoring, please fill out the “Peer Tutoring Sign Up Form” </a:t>
            </a: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Poppins" panose="020B0604020202020204" charset="0"/>
            </a:endParaRPr>
          </a:p>
          <a:p>
            <a:pPr marL="1189355" lvl="1" indent="-342900">
              <a:spcBef>
                <a:spcPts val="1067"/>
              </a:spcBef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Poppins"/>
                <a:sym typeface="Calibri"/>
              </a:rPr>
              <a:t>After you sign up Mrs. Crystal will match you with another student (this can take a couple of days). You will receive an email once you have been matched with further instructions. </a:t>
            </a: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Poppins" panose="020B0604020202020204" charset="0"/>
            </a:endParaRPr>
          </a:p>
          <a:p>
            <a:pPr marL="579755" indent="-342900">
              <a:spcBef>
                <a:spcPts val="1067"/>
              </a:spcBef>
            </a:pPr>
            <a:r>
              <a:rPr lang="en-US" sz="2400" b="1">
                <a:solidFill>
                  <a:srgbClr val="89191C"/>
                </a:solidFill>
                <a:ea typeface="Calibri"/>
                <a:cs typeface="Poppins"/>
                <a:sym typeface="Calibri"/>
              </a:rPr>
              <a:t>Tutoring Sessions: </a:t>
            </a:r>
            <a:endParaRPr lang="en-US" sz="2400" b="1">
              <a:solidFill>
                <a:srgbClr val="89191C"/>
              </a:solidFill>
              <a:ea typeface="Calibri"/>
              <a:cs typeface="Poppins" panose="020B0604020202020204" charset="0"/>
            </a:endParaRPr>
          </a:p>
          <a:p>
            <a:pPr marL="1189355" lvl="1" indent="-342900">
              <a:spcBef>
                <a:spcPts val="1067"/>
              </a:spcBef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Poppins"/>
                <a:sym typeface="Calibri"/>
              </a:rPr>
              <a:t>If you would like to book a tutoring session with a tutor, please fill out the “ Book a Tutoring Appointment form” on Moodle. Students must re-apply each time they wish to book.</a:t>
            </a: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Poppins"/>
            </a:endParaRPr>
          </a:p>
          <a:p>
            <a:pPr marL="1189355" lvl="1" indent="-342900">
              <a:spcBef>
                <a:spcPts val="1067"/>
              </a:spcBef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Poppins"/>
                <a:sym typeface="Calibri"/>
              </a:rPr>
              <a:t>You must attempt to attend your Teacher’s Academic Support before booking an appointment.</a:t>
            </a:r>
            <a:endParaRPr lang="en-US" sz="2000" b="1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Poppins"/>
            </a:endParaRPr>
          </a:p>
          <a:p>
            <a:pPr marL="579755" indent="-342900">
              <a:spcBef>
                <a:spcPts val="1067"/>
              </a:spcBef>
            </a:pPr>
            <a:r>
              <a:rPr lang="en-US" sz="2400" b="1">
                <a:solidFill>
                  <a:srgbClr val="89191C"/>
                </a:solidFill>
                <a:ea typeface="Calibri"/>
                <a:cs typeface="Poppins"/>
                <a:sym typeface="Calibri"/>
              </a:rPr>
              <a:t>Tutoring Academic Support:</a:t>
            </a:r>
            <a:endParaRPr lang="en-US" sz="2400" b="1">
              <a:solidFill>
                <a:srgbClr val="89191C"/>
              </a:solidFill>
              <a:ea typeface="Calibri"/>
              <a:cs typeface="Poppins"/>
            </a:endParaRPr>
          </a:p>
          <a:p>
            <a:pPr marL="1189355" lvl="1" indent="-342900">
              <a:spcBef>
                <a:spcPts val="1067"/>
              </a:spcBef>
            </a:pPr>
            <a:r>
              <a:rPr lang="en-US" sz="180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Poppins"/>
                <a:sym typeface="Calibri"/>
              </a:rPr>
              <a:t>If you feel as though you need  on-going weekly support, please email Mrs. Crystal at  cauger@cic-totalcare.com</a:t>
            </a:r>
            <a:endParaRPr lang="en-US" sz="180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Poppins"/>
            </a:endParaRPr>
          </a:p>
          <a:p>
            <a:pPr marL="846455" lvl="1" indent="0">
              <a:spcBef>
                <a:spcPts val="1067"/>
              </a:spcBef>
              <a:buNone/>
            </a:pPr>
            <a:endParaRPr lang="en-US" sz="1867">
              <a:solidFill>
                <a:schemeClr val="tx1">
                  <a:lumMod val="65000"/>
                  <a:lumOff val="35000"/>
                </a:schemeClr>
              </a:solidFill>
              <a:latin typeface="Poppins" panose="020B0604020202020204" charset="0"/>
              <a:ea typeface="Calibri"/>
              <a:cs typeface="Poppins" panose="020B0604020202020204" charset="0"/>
            </a:endParaRPr>
          </a:p>
          <a:p>
            <a:pPr marL="846455" lvl="1" indent="0">
              <a:spcBef>
                <a:spcPts val="1067"/>
              </a:spcBef>
              <a:buNone/>
            </a:pPr>
            <a:endParaRPr lang="en-US" sz="1867" b="1">
              <a:solidFill>
                <a:schemeClr val="tx1">
                  <a:lumMod val="65000"/>
                  <a:lumOff val="35000"/>
                </a:schemeClr>
              </a:solidFill>
              <a:latin typeface="Poppins" panose="020B0604020202020204" charset="0"/>
              <a:ea typeface="Calibri"/>
              <a:cs typeface="Poppins" panose="020B0604020202020204" charset="0"/>
            </a:endParaRPr>
          </a:p>
          <a:p>
            <a:pPr marL="236855" indent="0">
              <a:spcBef>
                <a:spcPts val="1067"/>
              </a:spcBef>
              <a:buNone/>
            </a:pPr>
            <a:endParaRPr lang="en-US" sz="2267" b="1">
              <a:solidFill>
                <a:schemeClr val="tx1">
                  <a:lumMod val="65000"/>
                  <a:lumOff val="35000"/>
                </a:schemeClr>
              </a:solidFill>
              <a:latin typeface="Poppins" panose="020B0604020202020204" charset="0"/>
              <a:ea typeface="Calibri"/>
              <a:cs typeface="Poppins" panose="020B0604020202020204" charset="0"/>
            </a:endParaRPr>
          </a:p>
        </p:txBody>
      </p:sp>
      <p:sp>
        <p:nvSpPr>
          <p:cNvPr id="123" name="Google Shape;123;p20"/>
          <p:cNvSpPr txBox="1">
            <a:spLocks noGrp="1"/>
          </p:cNvSpPr>
          <p:nvPr>
            <p:ph type="title"/>
          </p:nvPr>
        </p:nvSpPr>
        <p:spPr>
          <a:xfrm>
            <a:off x="110800" y="222741"/>
            <a:ext cx="9689099" cy="763600"/>
          </a:xfrm>
          <a:prstGeom prst="rect">
            <a:avLst/>
          </a:prstGeom>
          <a:solidFill>
            <a:srgbClr val="89191C"/>
          </a:solidFill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-CA" sz="3600">
                <a:solidFill>
                  <a:schemeClr val="bg1"/>
                </a:solidFill>
                <a:latin typeface="Georgia" panose="02040502050405020303" pitchFamily="18" charset="0"/>
              </a:rPr>
              <a:t>Tutoring Sign Up</a:t>
            </a:r>
            <a:br>
              <a:rPr lang="en-CA" sz="2400">
                <a:solidFill>
                  <a:schemeClr val="lt1"/>
                </a:solidFill>
                <a:latin typeface="Georgia" panose="02040502050405020303" pitchFamily="18" charset="0"/>
                <a:ea typeface="Calibri"/>
                <a:cs typeface="Calibri"/>
                <a:sym typeface="Calibri"/>
              </a:rPr>
            </a:br>
            <a:endParaRPr lang="en-CA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4109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body" idx="1"/>
          </p:nvPr>
        </p:nvSpPr>
        <p:spPr>
          <a:xfrm>
            <a:off x="110799" y="883310"/>
            <a:ext cx="11879431" cy="578794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236855" indent="0">
              <a:spcBef>
                <a:spcPts val="1067"/>
              </a:spcBef>
              <a:buNone/>
            </a:pP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latin typeface="Poppins" panose="020B0604020202020204" charset="0"/>
              <a:ea typeface="Calibri"/>
              <a:cs typeface="Poppins" panose="020B0604020202020204" charset="0"/>
            </a:endParaRPr>
          </a:p>
          <a:p>
            <a:pPr marL="579755" indent="-342900">
              <a:spcBef>
                <a:spcPts val="1067"/>
              </a:spcBef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20B0604020202020204" charset="0"/>
                <a:ea typeface="Calibri"/>
                <a:cs typeface="Poppins" panose="020B0604020202020204" charset="0"/>
                <a:sym typeface="Calibri"/>
              </a:rPr>
              <a:t>All programs are available to both in-person and remote students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Poppins" panose="020B0604020202020204" charset="0"/>
              <a:ea typeface="Calibri"/>
              <a:cs typeface="Poppins" panose="020B0604020202020204" charset="0"/>
            </a:endParaRPr>
          </a:p>
          <a:p>
            <a:pPr marL="236855" indent="0">
              <a:spcBef>
                <a:spcPts val="1067"/>
              </a:spcBef>
              <a:buNone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Poppins" panose="020B0604020202020204" charset="0"/>
              <a:ea typeface="Calibri"/>
              <a:cs typeface="Poppins" panose="020B0604020202020204" charset="0"/>
            </a:endParaRPr>
          </a:p>
          <a:p>
            <a:pPr marL="579755" indent="-342900">
              <a:spcBef>
                <a:spcPts val="1067"/>
              </a:spcBef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20B0604020202020204" charset="0"/>
                <a:ea typeface="Calibri"/>
                <a:cs typeface="Poppins" panose="020B0604020202020204" charset="0"/>
                <a:sym typeface="Calibri"/>
              </a:rPr>
              <a:t>Once you have successfully signed up you will receive a confirmation email with the information regarding your tutoring session. </a:t>
            </a:r>
            <a:r>
              <a:rPr lang="en-US" b="1">
                <a:solidFill>
                  <a:srgbClr val="89191C"/>
                </a:solidFill>
                <a:latin typeface="Poppins" panose="020B0604020202020204" charset="0"/>
                <a:ea typeface="Calibri"/>
                <a:cs typeface="Poppins" panose="020B0604020202020204" charset="0"/>
                <a:sym typeface="Calibri"/>
              </a:rPr>
              <a:t>Please read this email carefully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20B0604020202020204" charset="0"/>
                <a:ea typeface="Calibri"/>
                <a:cs typeface="Poppins" panose="020B0604020202020204" charset="0"/>
                <a:sym typeface="Calibri"/>
              </a:rPr>
              <a:t>.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Poppins" panose="020B0604020202020204" charset="0"/>
              <a:ea typeface="Calibri"/>
              <a:cs typeface="Poppins" panose="020B0604020202020204" charset="0"/>
            </a:endParaRPr>
          </a:p>
          <a:p>
            <a:pPr marL="236855" indent="0">
              <a:spcBef>
                <a:spcPts val="1067"/>
              </a:spcBef>
              <a:buNone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Poppins" panose="020B0604020202020204" charset="0"/>
              <a:ea typeface="Calibri"/>
              <a:cs typeface="Poppins" panose="020B0604020202020204" charset="0"/>
            </a:endParaRPr>
          </a:p>
          <a:p>
            <a:pPr marL="579755" indent="-342900">
              <a:spcBef>
                <a:spcPts val="1067"/>
              </a:spcBef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Poppins"/>
                <a:ea typeface="Calibri"/>
                <a:cs typeface="Poppins"/>
                <a:sym typeface="Calibri"/>
              </a:rPr>
              <a:t>Sessions held over Zoom. Your confirmation email will contain the Zoom link and passcode needed to join your tutoring session.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Poppins"/>
              <a:ea typeface="Calibri"/>
              <a:cs typeface="Poppins"/>
            </a:endParaRPr>
          </a:p>
          <a:p>
            <a:pPr marL="236855" indent="0">
              <a:spcBef>
                <a:spcPts val="1067"/>
              </a:spcBef>
              <a:buNone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Poppins"/>
                <a:ea typeface="Calibri"/>
                <a:cs typeface="Poppins"/>
                <a:sym typeface="Calibri"/>
              </a:rPr>
              <a:t>Not sure what type of help you need? That’s okay send Mrs. Crystal an email and she will help you pick.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Poppins"/>
              <a:ea typeface="Calibri"/>
              <a:cs typeface="Poppins"/>
            </a:endParaRPr>
          </a:p>
          <a:p>
            <a:pPr marL="579755" indent="-342900">
              <a:spcBef>
                <a:spcPts val="1067"/>
              </a:spcBef>
            </a:pP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latin typeface="Poppins" panose="020B0604020202020204" charset="0"/>
              <a:ea typeface="Calibri"/>
              <a:cs typeface="Poppins" panose="020B0604020202020204" charset="0"/>
            </a:endParaRPr>
          </a:p>
          <a:p>
            <a:pPr marL="846455" lvl="1" indent="0">
              <a:spcBef>
                <a:spcPts val="1067"/>
              </a:spcBef>
              <a:buNone/>
            </a:pPr>
            <a:endParaRPr lang="en-US" sz="1867" b="1">
              <a:solidFill>
                <a:schemeClr val="tx1">
                  <a:lumMod val="65000"/>
                  <a:lumOff val="35000"/>
                </a:schemeClr>
              </a:solidFill>
              <a:latin typeface="Poppins" panose="020B0604020202020204" charset="0"/>
              <a:ea typeface="Calibri"/>
              <a:cs typeface="Poppins" panose="020B0604020202020204" charset="0"/>
            </a:endParaRPr>
          </a:p>
          <a:p>
            <a:pPr marL="236855" indent="0">
              <a:spcBef>
                <a:spcPts val="1067"/>
              </a:spcBef>
              <a:buNone/>
            </a:pPr>
            <a:endParaRPr lang="en-US" sz="2267" b="1">
              <a:solidFill>
                <a:schemeClr val="tx1">
                  <a:lumMod val="65000"/>
                  <a:lumOff val="35000"/>
                </a:schemeClr>
              </a:solidFill>
              <a:latin typeface="Poppins" panose="020B0604020202020204" charset="0"/>
              <a:ea typeface="Calibri"/>
              <a:cs typeface="Poppins" panose="020B0604020202020204" charset="0"/>
            </a:endParaRPr>
          </a:p>
        </p:txBody>
      </p:sp>
      <p:sp>
        <p:nvSpPr>
          <p:cNvPr id="123" name="Google Shape;123;p20"/>
          <p:cNvSpPr txBox="1">
            <a:spLocks noGrp="1"/>
          </p:cNvSpPr>
          <p:nvPr>
            <p:ph type="title"/>
          </p:nvPr>
        </p:nvSpPr>
        <p:spPr>
          <a:xfrm>
            <a:off x="110800" y="222741"/>
            <a:ext cx="9689099" cy="763600"/>
          </a:xfrm>
          <a:prstGeom prst="rect">
            <a:avLst/>
          </a:prstGeom>
          <a:solidFill>
            <a:srgbClr val="89191C"/>
          </a:solidFill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-CA" sz="3600">
                <a:solidFill>
                  <a:schemeClr val="bg1"/>
                </a:solidFill>
                <a:latin typeface="Georgia" panose="02040502050405020303" pitchFamily="18" charset="0"/>
              </a:rPr>
              <a:t>Tutoring Sign Up</a:t>
            </a:r>
            <a:br>
              <a:rPr lang="en-CA" sz="2400">
                <a:solidFill>
                  <a:schemeClr val="lt1"/>
                </a:solidFill>
                <a:latin typeface="Georgia" panose="02040502050405020303" pitchFamily="18" charset="0"/>
                <a:ea typeface="Calibri"/>
                <a:cs typeface="Calibri"/>
                <a:sym typeface="Calibri"/>
              </a:rPr>
            </a:br>
            <a:endParaRPr lang="en-CA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8097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8965" indent="-456565"/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To sign up for Teacher Academic Support, please speak to your teachers directly. </a:t>
            </a:r>
            <a:endParaRPr lang="en-US"/>
          </a:p>
          <a:p>
            <a:pPr marL="608965" indent="-456565"/>
            <a:endParaRPr lang="en-US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/>
            </a:endParaRPr>
          </a:p>
          <a:p>
            <a:pPr marL="608965" indent="-456565"/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Teachers will announce their academic support hours in class and post it on their Moodle page, you can also ask Mrs. Crystal or Admissions/Liaison officer for your teacher’s academic support hours.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marL="608965" indent="-456565"/>
            <a:endParaRPr lang="en-US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marL="608965" indent="-456565"/>
            <a:endParaRPr lang="en-US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marL="151765" indent="0">
              <a:buNone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89191C"/>
          </a:solidFill>
        </p:spPr>
        <p:txBody>
          <a:bodyPr/>
          <a:lstStyle/>
          <a:p>
            <a:r>
              <a:rPr lang="en-US" sz="3600">
                <a:latin typeface="Georgia" panose="02040502050405020303" pitchFamily="18" charset="0"/>
              </a:rPr>
              <a:t>Teacher Academic Support Sign Up</a:t>
            </a:r>
          </a:p>
        </p:txBody>
      </p:sp>
    </p:spTree>
    <p:extLst>
      <p:ext uri="{BB962C8B-B14F-4D97-AF65-F5344CB8AC3E}">
        <p14:creationId xmlns:p14="http://schemas.microsoft.com/office/powerpoint/2010/main" val="1610808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8965" indent="-456565"/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Please attempt to </a:t>
            </a:r>
            <a:r>
              <a:rPr lang="en-US" b="1">
                <a:solidFill>
                  <a:srgbClr val="89191C"/>
                </a:solidFill>
              </a:rPr>
              <a:t>visit teacher academic support hours first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. The tutoring center has limited spots. 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/>
            </a:endParaRPr>
          </a:p>
          <a:p>
            <a:pPr marL="608965" indent="-456565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08965" indent="-456565"/>
            <a:endParaRPr lang="en-US" b="1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/>
            </a:endParaRPr>
          </a:p>
          <a:p>
            <a:pPr marL="608965" indent="-456565"/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Book </a:t>
            </a:r>
            <a:r>
              <a:rPr lang="en-US" b="1">
                <a:solidFill>
                  <a:srgbClr val="89191C"/>
                </a:solidFill>
              </a:rPr>
              <a:t>well</a:t>
            </a:r>
            <a:r>
              <a:rPr lang="en-US" b="1" i="1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>
                <a:solidFill>
                  <a:srgbClr val="89191C"/>
                </a:solidFill>
              </a:rPr>
              <a:t>in advance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. Tutoring sessions book up fast and we are less likely to be able to accommodate last minute requests. This is especially true during CCA/ Exam week. Tutors can still assist you even if you have incomplete work to go over. 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/>
            </a:endParaRPr>
          </a:p>
          <a:p>
            <a:pPr marL="151765" indent="0">
              <a:buNone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89191C"/>
          </a:solidFill>
        </p:spPr>
        <p:txBody>
          <a:bodyPr/>
          <a:lstStyle/>
          <a:p>
            <a:r>
              <a:rPr lang="en-US" sz="4000" b="1">
                <a:latin typeface="Georgia" panose="02040502050405020303" pitchFamily="18" charset="0"/>
              </a:rPr>
              <a:t>Important Information</a:t>
            </a:r>
          </a:p>
        </p:txBody>
      </p:sp>
    </p:spTree>
    <p:extLst>
      <p:ext uri="{BB962C8B-B14F-4D97-AF65-F5344CB8AC3E}">
        <p14:creationId xmlns:p14="http://schemas.microsoft.com/office/powerpoint/2010/main" val="3826645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1765" indent="0" algn="ctr">
              <a:buNone/>
            </a:pPr>
            <a:r>
              <a:rPr lang="en-US" sz="4000">
                <a:solidFill>
                  <a:schemeClr val="tx1">
                    <a:lumMod val="65000"/>
                    <a:lumOff val="35000"/>
                  </a:schemeClr>
                </a:solidFill>
              </a:rPr>
              <a:t>Any questions about Academic Support and Tutoring can be sent to </a:t>
            </a:r>
            <a:endParaRPr lang="en-US"/>
          </a:p>
          <a:p>
            <a:pPr marL="151765" indent="0" algn="ctr">
              <a:buNone/>
            </a:pPr>
            <a:endParaRPr lang="en-US" sz="400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/>
            </a:endParaRPr>
          </a:p>
          <a:p>
            <a:pPr marL="151765" indent="0" algn="ctr">
              <a:buNone/>
            </a:pPr>
            <a:r>
              <a:rPr lang="en-US" sz="4000" b="1">
                <a:solidFill>
                  <a:schemeClr val="tx1">
                    <a:lumMod val="65000"/>
                    <a:lumOff val="35000"/>
                  </a:schemeClr>
                </a:solidFill>
              </a:rPr>
              <a:t>Mrs. Crystal</a:t>
            </a:r>
            <a:endParaRPr lang="en-US" sz="4000" b="1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/>
            </a:endParaRPr>
          </a:p>
          <a:p>
            <a:pPr marL="151765" indent="0" algn="ctr">
              <a:buNone/>
            </a:pPr>
            <a:r>
              <a:rPr lang="en-US" sz="4000" b="1">
                <a:solidFill>
                  <a:schemeClr val="tx1">
                    <a:lumMod val="65000"/>
                    <a:lumOff val="35000"/>
                  </a:schemeClr>
                </a:solidFill>
              </a:rPr>
              <a:t>at</a:t>
            </a:r>
            <a:endParaRPr lang="en-US" sz="4000" b="1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/>
            </a:endParaRPr>
          </a:p>
          <a:p>
            <a:pPr marL="151765" indent="0" algn="ctr">
              <a:buNone/>
            </a:pPr>
            <a:r>
              <a:rPr lang="en-US" sz="4000">
                <a:solidFill>
                  <a:schemeClr val="tx1">
                    <a:lumMod val="65000"/>
                    <a:lumOff val="3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cauger@cic-totalcare.com</a:t>
            </a:r>
            <a:endParaRPr lang="en-US" sz="400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/>
            </a:endParaRPr>
          </a:p>
          <a:p>
            <a:pPr marL="151765" indent="0" algn="ctr">
              <a:buNone/>
            </a:pPr>
            <a:r>
              <a:rPr lang="en-US" sz="400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/>
              </a:rPr>
              <a:t>Or Drop into the Tutoring Centre</a:t>
            </a:r>
          </a:p>
          <a:p>
            <a:pPr marL="151765" indent="0" algn="ctr">
              <a:buNone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/>
            </a:endParaRPr>
          </a:p>
          <a:p>
            <a:pPr marL="151765" indent="0">
              <a:buNone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89191C"/>
          </a:solidFill>
        </p:spPr>
        <p:txBody>
          <a:bodyPr/>
          <a:lstStyle/>
          <a:p>
            <a:r>
              <a:rPr lang="en-US" sz="4000" b="1">
                <a:latin typeface="Georgia" panose="02040502050405020303" pitchFamily="18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405112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IC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590202"/>
      </a:accent1>
      <a:accent2>
        <a:srgbClr val="72808C"/>
      </a:accent2>
      <a:accent3>
        <a:srgbClr val="F23005"/>
      </a:accent3>
      <a:accent4>
        <a:srgbClr val="8C0E03"/>
      </a:accent4>
      <a:accent5>
        <a:srgbClr val="260101"/>
      </a:accent5>
      <a:accent6>
        <a:srgbClr val="B7B7B7"/>
      </a:accent6>
      <a:hlink>
        <a:srgbClr val="1C458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2DDEFDF3D61644BF4B7FDDEC6D1DA7" ma:contentTypeVersion="10" ma:contentTypeDescription="Create a new document." ma:contentTypeScope="" ma:versionID="63a426a0fb2b474ebdc5524ef93a2328">
  <xsd:schema xmlns:xsd="http://www.w3.org/2001/XMLSchema" xmlns:xs="http://www.w3.org/2001/XMLSchema" xmlns:p="http://schemas.microsoft.com/office/2006/metadata/properties" xmlns:ns3="10f84720-8c7d-4544-9336-dc2e89441855" xmlns:ns4="9c20a3f0-a5ef-47af-a84b-44f2ab0f19e4" targetNamespace="http://schemas.microsoft.com/office/2006/metadata/properties" ma:root="true" ma:fieldsID="6f0f169aa9812ec1f840ada0f98a6958" ns3:_="" ns4:_="">
    <xsd:import namespace="10f84720-8c7d-4544-9336-dc2e89441855"/>
    <xsd:import namespace="9c20a3f0-a5ef-47af-a84b-44f2ab0f19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84720-8c7d-4544-9336-dc2e894418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20a3f0-a5ef-47af-a84b-44f2ab0f19e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0f84720-8c7d-4544-9336-dc2e89441855" xsi:nil="true"/>
  </documentManagement>
</p:properties>
</file>

<file path=customXml/itemProps1.xml><?xml version="1.0" encoding="utf-8"?>
<ds:datastoreItem xmlns:ds="http://schemas.openxmlformats.org/officeDocument/2006/customXml" ds:itemID="{F038042C-41D1-4C7E-BEBD-5F1A099E596F}">
  <ds:schemaRefs>
    <ds:schemaRef ds:uri="10f84720-8c7d-4544-9336-dc2e89441855"/>
    <ds:schemaRef ds:uri="9c20a3f0-a5ef-47af-a84b-44f2ab0f19e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4228EE2-9B7D-4D25-B9E8-9455AF8956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F5F424-6D40-41D5-B24A-61557248D438}">
  <ds:schemaRefs>
    <ds:schemaRef ds:uri="10f84720-8c7d-4544-9336-dc2e89441855"/>
    <ds:schemaRef ds:uri="9c20a3f0-a5ef-47af-a84b-44f2ab0f19e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5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CIC</vt:lpstr>
      <vt:lpstr>Tutoring and Academic Support</vt:lpstr>
      <vt:lpstr>When will Tutoring start ?</vt:lpstr>
      <vt:lpstr>The Tutors</vt:lpstr>
      <vt:lpstr>Programs Offered at CIC</vt:lpstr>
      <vt:lpstr>Tutoring Sign Up </vt:lpstr>
      <vt:lpstr>Tutoring Sign Up </vt:lpstr>
      <vt:lpstr>Teacher Academic Support Sign Up</vt:lpstr>
      <vt:lpstr>Important Information</vt:lpstr>
      <vt:lpstr>Questions?</vt:lpstr>
    </vt:vector>
  </TitlesOfParts>
  <Company>Columbia International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Academic Support – Zoey</dc:title>
  <dc:creator>Zoey James</dc:creator>
  <cp:revision>2</cp:revision>
  <dcterms:created xsi:type="dcterms:W3CDTF">2020-12-31T12:49:05Z</dcterms:created>
  <dcterms:modified xsi:type="dcterms:W3CDTF">2023-01-12T15:27:33Z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0x010100072DDEFDF3D61644BF4B7FDDEC6D1DA7</vt:lpwstr>
  </property>
</Properties>
</file>